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851" r:id="rId2"/>
    <p:sldId id="852" r:id="rId3"/>
    <p:sldId id="988" r:id="rId4"/>
    <p:sldId id="383" r:id="rId5"/>
    <p:sldId id="402" r:id="rId6"/>
    <p:sldId id="810" r:id="rId7"/>
    <p:sldId id="823" r:id="rId8"/>
    <p:sldId id="1000" r:id="rId9"/>
    <p:sldId id="820" r:id="rId10"/>
    <p:sldId id="827" r:id="rId11"/>
    <p:sldId id="982" r:id="rId12"/>
    <p:sldId id="855" r:id="rId13"/>
    <p:sldId id="987" r:id="rId14"/>
    <p:sldId id="854" r:id="rId15"/>
    <p:sldId id="858" r:id="rId16"/>
    <p:sldId id="859" r:id="rId17"/>
    <p:sldId id="860" r:id="rId18"/>
    <p:sldId id="990" r:id="rId19"/>
    <p:sldId id="861" r:id="rId20"/>
    <p:sldId id="862" r:id="rId21"/>
    <p:sldId id="864" r:id="rId22"/>
    <p:sldId id="863" r:id="rId23"/>
    <p:sldId id="931" r:id="rId24"/>
    <p:sldId id="932" r:id="rId25"/>
    <p:sldId id="933" r:id="rId26"/>
    <p:sldId id="934" r:id="rId27"/>
    <p:sldId id="938" r:id="rId28"/>
    <p:sldId id="939" r:id="rId29"/>
    <p:sldId id="940" r:id="rId30"/>
    <p:sldId id="949" r:id="rId31"/>
    <p:sldId id="944" r:id="rId32"/>
    <p:sldId id="935" r:id="rId33"/>
    <p:sldId id="936" r:id="rId34"/>
    <p:sldId id="937" r:id="rId35"/>
    <p:sldId id="941" r:id="rId36"/>
    <p:sldId id="945" r:id="rId37"/>
    <p:sldId id="946" r:id="rId38"/>
    <p:sldId id="947" r:id="rId39"/>
    <p:sldId id="991" r:id="rId40"/>
    <p:sldId id="984" r:id="rId41"/>
    <p:sldId id="992" r:id="rId42"/>
    <p:sldId id="952" r:id="rId43"/>
    <p:sldId id="953" r:id="rId44"/>
    <p:sldId id="993" r:id="rId45"/>
    <p:sldId id="994" r:id="rId46"/>
    <p:sldId id="996" r:id="rId47"/>
    <p:sldId id="954" r:id="rId48"/>
    <p:sldId id="995" r:id="rId49"/>
    <p:sldId id="985" r:id="rId50"/>
    <p:sldId id="956" r:id="rId51"/>
    <p:sldId id="997" r:id="rId52"/>
    <p:sldId id="957" r:id="rId53"/>
    <p:sldId id="958" r:id="rId54"/>
    <p:sldId id="959" r:id="rId55"/>
    <p:sldId id="986" r:id="rId56"/>
    <p:sldId id="961" r:id="rId57"/>
    <p:sldId id="965" r:id="rId58"/>
    <p:sldId id="966" r:id="rId59"/>
    <p:sldId id="962" r:id="rId60"/>
    <p:sldId id="998" r:id="rId61"/>
    <p:sldId id="964" r:id="rId62"/>
    <p:sldId id="736" r:id="rId63"/>
    <p:sldId id="1001" r:id="rId64"/>
    <p:sldId id="999" r:id="rId65"/>
    <p:sldId id="1002" r:id="rId66"/>
    <p:sldId id="1003" r:id="rId67"/>
    <p:sldId id="1006" r:id="rId68"/>
    <p:sldId id="1004" r:id="rId69"/>
    <p:sldId id="1005" r:id="rId70"/>
    <p:sldId id="100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C6DB"/>
    <a:srgbClr val="75E5FE"/>
    <a:srgbClr val="B3DBFF"/>
    <a:srgbClr val="85B6FF"/>
    <a:srgbClr val="01E9E3"/>
    <a:srgbClr val="A7B174"/>
    <a:srgbClr val="C2D8F2"/>
    <a:srgbClr val="13394E"/>
    <a:srgbClr val="5F86A7"/>
    <a:srgbClr val="B28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18" autoAdjust="0"/>
    <p:restoredTop sz="90667" autoAdjust="0"/>
  </p:normalViewPr>
  <p:slideViewPr>
    <p:cSldViewPr snapToGrid="0">
      <p:cViewPr varScale="1">
        <p:scale>
          <a:sx n="84" d="100"/>
          <a:sy n="84" d="100"/>
        </p:scale>
        <p:origin x="1254" y="60"/>
      </p:cViewPr>
      <p:guideLst/>
    </p:cSldViewPr>
  </p:slideViewPr>
  <p:outlineViewPr>
    <p:cViewPr>
      <p:scale>
        <a:sx n="33" d="100"/>
        <a:sy n="33" d="100"/>
      </p:scale>
      <p:origin x="0" y="-1203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6/16/2020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 can only fulfill the destiny given to her in 2:1-5 by experiencing the judgment expressed throughout 2:6 – 4:1 and the purification described in 4:2-6. “proud self-sufficient Israel can become the witness to the greatness of God only when she has been reduced to helplessness by his just judgment and then  restored to life by his unmerited grace.” (Oswalt, p. 113)</a:t>
            </a:r>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13451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242516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46</a:t>
            </a:fld>
            <a:endParaRPr lang="en-US"/>
          </a:p>
        </p:txBody>
      </p:sp>
    </p:spTree>
    <p:extLst>
      <p:ext uri="{BB962C8B-B14F-4D97-AF65-F5344CB8AC3E}">
        <p14:creationId xmlns:p14="http://schemas.microsoft.com/office/powerpoint/2010/main" val="347189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Man’s greatness could</a:t>
            </a:r>
            <a:r>
              <a:rPr lang="en-US" baseline="0" dirty="0" smtClean="0"/>
              <a:t> be compared to a flashlight at night, but no match for the sun. When the Son appears there will be no more cause to glory in human greatness. Man’s quest for total self-sufficiency has reduced him to nothing. It will truly be a terror when the Holy One appears for those who have lived lives for themselves.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47</a:t>
            </a:fld>
            <a:endParaRPr lang="en-US"/>
          </a:p>
        </p:txBody>
      </p:sp>
    </p:spTree>
    <p:extLst>
      <p:ext uri="{BB962C8B-B14F-4D97-AF65-F5344CB8AC3E}">
        <p14:creationId xmlns:p14="http://schemas.microsoft.com/office/powerpoint/2010/main" val="1943351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abrupt</a:t>
            </a:r>
            <a:r>
              <a:rPr lang="en-US" baseline="0" dirty="0" smtClean="0"/>
              <a:t> statement. Why? Is Isaiah almost afraid that God might relent and in violation of His own justice, forget their heinous sins? This phrase expose the problem of sin for God. It must not be simply forgotten, sin must be punished. The solution is never really answered in Chapters 1-39. Only in the second part of the book does the answer come. “But whatever the answer, it is not to be found in acting as if the sin had not been committed.” (Oswalt, p. 125)</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48</a:t>
            </a:fld>
            <a:endParaRPr lang="en-US"/>
          </a:p>
        </p:txBody>
      </p:sp>
    </p:spTree>
    <p:extLst>
      <p:ext uri="{BB962C8B-B14F-4D97-AF65-F5344CB8AC3E}">
        <p14:creationId xmlns:p14="http://schemas.microsoft.com/office/powerpoint/2010/main" val="34144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 expands the theme</a:t>
            </a:r>
            <a:r>
              <a:rPr lang="en-US" baseline="0" dirty="0" smtClean="0"/>
              <a:t> in a poetic way. God alone is high and lifted up. Nothing else is high expect by permission from God. The contrast is very striking with vs. 1-4. Israel has learned from the nations by the means of wealth, power and control to exalt themselves. But everything that attempts to exalt themselves, to proclaim their own greatness, will but brought low. </a:t>
            </a:r>
          </a:p>
          <a:p>
            <a:endParaRPr lang="en-US" baseline="0" dirty="0" smtClean="0"/>
          </a:p>
          <a:p>
            <a:r>
              <a:rPr lang="en-US" baseline="0" dirty="0" smtClean="0"/>
              <a:t>When we exalt God, we too, are lifted up. When we exalt ourselves we inevitably humiliate ourselves, leaving God alone exalted.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50</a:t>
            </a:fld>
            <a:endParaRPr lang="en-US"/>
          </a:p>
        </p:txBody>
      </p:sp>
    </p:spTree>
    <p:extLst>
      <p:ext uri="{BB962C8B-B14F-4D97-AF65-F5344CB8AC3E}">
        <p14:creationId xmlns:p14="http://schemas.microsoft.com/office/powerpoint/2010/main" val="2820812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“day of the Lord” is a prominent</a:t>
            </a:r>
            <a:r>
              <a:rPr lang="en-US" baseline="0" dirty="0" smtClean="0"/>
              <a:t> theme throughout the prophets. It is a time when God will vindicate his people and bless their endeavors. But it is also a time of destruction and terror, and only after that could blessing come.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51</a:t>
            </a:fld>
            <a:endParaRPr lang="en-US"/>
          </a:p>
        </p:txBody>
      </p:sp>
    </p:spTree>
    <p:extLst>
      <p:ext uri="{BB962C8B-B14F-4D97-AF65-F5344CB8AC3E}">
        <p14:creationId xmlns:p14="http://schemas.microsoft.com/office/powerpoint/2010/main" val="4166825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52</a:t>
            </a:fld>
            <a:endParaRPr lang="en-US"/>
          </a:p>
        </p:txBody>
      </p:sp>
    </p:spTree>
    <p:extLst>
      <p:ext uri="{BB962C8B-B14F-4D97-AF65-F5344CB8AC3E}">
        <p14:creationId xmlns:p14="http://schemas.microsoft.com/office/powerpoint/2010/main" val="221108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53</a:t>
            </a:fld>
            <a:endParaRPr lang="en-US"/>
          </a:p>
        </p:txBody>
      </p:sp>
    </p:spTree>
    <p:extLst>
      <p:ext uri="{BB962C8B-B14F-4D97-AF65-F5344CB8AC3E}">
        <p14:creationId xmlns:p14="http://schemas.microsoft.com/office/powerpoint/2010/main" val="201359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that mankind</a:t>
            </a:r>
            <a:r>
              <a:rPr lang="en-US" baseline="0" dirty="0" smtClean="0"/>
              <a:t> uses to build his greatness will be brought down. What God opposes is not nature itself (trees, and hills and things) but human arrogance and pride. As surely as wind uproots trees, and knocks down high tower, and sinks ships, and as surely earthquakes moves mountains, hills and cracks fortified walls, so will the terror of the Lord remove all splendor and self-importance of man when He appears.</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54</a:t>
            </a:fld>
            <a:endParaRPr lang="en-US"/>
          </a:p>
        </p:txBody>
      </p:sp>
    </p:spTree>
    <p:extLst>
      <p:ext uri="{BB962C8B-B14F-4D97-AF65-F5344CB8AC3E}">
        <p14:creationId xmlns:p14="http://schemas.microsoft.com/office/powerpoint/2010/main" val="400278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ultimate humiliation is depicted here. Humans become troglodytes, cave dwellers. Their pursuit of greatness apart from God has robbed them of their dignity which could have been righty theirs. </a:t>
            </a:r>
          </a:p>
        </p:txBody>
      </p:sp>
      <p:sp>
        <p:nvSpPr>
          <p:cNvPr id="4" name="Slide Number Placeholder 3"/>
          <p:cNvSpPr>
            <a:spLocks noGrp="1"/>
          </p:cNvSpPr>
          <p:nvPr>
            <p:ph type="sldNum" sz="quarter" idx="10"/>
          </p:nvPr>
        </p:nvSpPr>
        <p:spPr/>
        <p:txBody>
          <a:bodyPr/>
          <a:lstStyle/>
          <a:p>
            <a:fld id="{494A7CA5-FA0C-4D65-AD42-999E74428F08}" type="slidenum">
              <a:rPr lang="en-US" smtClean="0"/>
              <a:t>56</a:t>
            </a:fld>
            <a:endParaRPr lang="en-US"/>
          </a:p>
        </p:txBody>
      </p:sp>
    </p:spTree>
    <p:extLst>
      <p:ext uri="{BB962C8B-B14F-4D97-AF65-F5344CB8AC3E}">
        <p14:creationId xmlns:p14="http://schemas.microsoft.com/office/powerpoint/2010/main" val="223560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 greatness cannot appear until God’s greatness is permitted to shine over all. Until this takes place, humanity’s potential is zero.</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295103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57</a:t>
            </a:fld>
            <a:endParaRPr lang="en-US"/>
          </a:p>
        </p:txBody>
      </p:sp>
    </p:spTree>
    <p:extLst>
      <p:ext uri="{BB962C8B-B14F-4D97-AF65-F5344CB8AC3E}">
        <p14:creationId xmlns:p14="http://schemas.microsoft.com/office/powerpoint/2010/main" val="4244266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man submitted to God in recognition of His greatness and his right to rule in their lives, then they would have been his friends, little less than God Himself in dominion over creation. But having refused the fear of the Lord, they now know terror of Him, for he now come as their enemy and they have no defense. Here is the paradox of faith: to attempt to exalt myself is to become nothing, adrift in a meaningless universe, in dread over nameless horrors which threaten me; to submit to the exalted Lord is to know myself picked up, declared His child, and made vice-regent of the universe, my Father’s house.” (Oswalt, p. 128)</a:t>
            </a:r>
          </a:p>
        </p:txBody>
      </p:sp>
      <p:sp>
        <p:nvSpPr>
          <p:cNvPr id="4" name="Slide Number Placeholder 3"/>
          <p:cNvSpPr>
            <a:spLocks noGrp="1"/>
          </p:cNvSpPr>
          <p:nvPr>
            <p:ph type="sldNum" sz="quarter" idx="10"/>
          </p:nvPr>
        </p:nvSpPr>
        <p:spPr/>
        <p:txBody>
          <a:bodyPr/>
          <a:lstStyle/>
          <a:p>
            <a:fld id="{494A7CA5-FA0C-4D65-AD42-999E74428F08}" type="slidenum">
              <a:rPr lang="en-US" smtClean="0"/>
              <a:t>58</a:t>
            </a:fld>
            <a:endParaRPr lang="en-US"/>
          </a:p>
        </p:txBody>
      </p:sp>
    </p:spTree>
    <p:extLst>
      <p:ext uri="{BB962C8B-B14F-4D97-AF65-F5344CB8AC3E}">
        <p14:creationId xmlns:p14="http://schemas.microsoft.com/office/powerpoint/2010/main" val="650560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idols by means of which man</a:t>
            </a:r>
            <a:r>
              <a:rPr lang="en-US" baseline="0" dirty="0" smtClean="0"/>
              <a:t> sought to deify himself will be cast aside and their precious metals left to the bats and the moles, the unclean to the unclean. Human beings who sought to sit on the throne of God will scurry foe shelter in the crannies and crevices of the rocks when God the only God appears. “Mighty Gods? Hardly. The same people who made the idols for themselves to worship now fling them away to their true domain. The God who alone is worthy of worship has appeared” (Oswalt, p. 128)</a:t>
            </a:r>
            <a:endParaRPr lang="en-US"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59</a:t>
            </a:fld>
            <a:endParaRPr lang="en-US"/>
          </a:p>
        </p:txBody>
      </p:sp>
    </p:spTree>
    <p:extLst>
      <p:ext uri="{BB962C8B-B14F-4D97-AF65-F5344CB8AC3E}">
        <p14:creationId xmlns:p14="http://schemas.microsoft.com/office/powerpoint/2010/main" val="474370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60</a:t>
            </a:fld>
            <a:endParaRPr lang="en-US"/>
          </a:p>
        </p:txBody>
      </p:sp>
    </p:spTree>
    <p:extLst>
      <p:ext uri="{BB962C8B-B14F-4D97-AF65-F5344CB8AC3E}">
        <p14:creationId xmlns:p14="http://schemas.microsoft.com/office/powerpoint/2010/main" val="98028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say be done with idols. Rather,</a:t>
            </a:r>
            <a:r>
              <a:rPr lang="en-US" baseline="0" dirty="0" smtClean="0"/>
              <a:t> it says, “Be done with man.” Idolatry is a result, not the cause. It is the exaltation of man that is idolatry. The tendency of human beings to make our selves the center of all things and to explain all things in terms of ourselves is the problem.”</a:t>
            </a:r>
          </a:p>
          <a:p>
            <a:endParaRPr lang="en-US" baseline="0" dirty="0" smtClean="0"/>
          </a:p>
          <a:p>
            <a:r>
              <a:rPr lang="en-US" baseline="0" dirty="0" smtClean="0"/>
              <a:t>“Is there any cause for glory in humanity </a:t>
            </a:r>
            <a:r>
              <a:rPr lang="en-US" i="1" baseline="0" dirty="0" smtClean="0"/>
              <a:t>apart from God</a:t>
            </a:r>
            <a:r>
              <a:rPr lang="en-US" baseline="0" dirty="0" smtClean="0"/>
              <a:t>? None whatsoever!” </a:t>
            </a:r>
          </a:p>
          <a:p>
            <a:endParaRPr lang="en-US" dirty="0" smtClean="0"/>
          </a:p>
          <a:p>
            <a:r>
              <a:rPr lang="en-US" dirty="0" smtClean="0"/>
              <a:t>“That mortal humans being should attempt to exalt themselves over God is ludicrous; such actions are the perfect evidence that those who do them are not worthy</a:t>
            </a:r>
            <a:r>
              <a:rPr lang="en-US" baseline="0" dirty="0" smtClean="0"/>
              <a:t> of being taken into account. If Israel’s glorious destiny is to be achieved, [if our glorious destiny is to be achieved] it will not be through dependency upon man, but upon trusting the Lord.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61</a:t>
            </a:fld>
            <a:endParaRPr lang="en-US"/>
          </a:p>
        </p:txBody>
      </p:sp>
    </p:spTree>
    <p:extLst>
      <p:ext uri="{BB962C8B-B14F-4D97-AF65-F5344CB8AC3E}">
        <p14:creationId xmlns:p14="http://schemas.microsoft.com/office/powerpoint/2010/main" val="3094550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63</a:t>
            </a:fld>
            <a:endParaRPr lang="en-US"/>
          </a:p>
        </p:txBody>
      </p:sp>
    </p:spTree>
    <p:extLst>
      <p:ext uri="{BB962C8B-B14F-4D97-AF65-F5344CB8AC3E}">
        <p14:creationId xmlns:p14="http://schemas.microsoft.com/office/powerpoint/2010/main" val="1026280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65</a:t>
            </a:fld>
            <a:endParaRPr lang="en-US"/>
          </a:p>
        </p:txBody>
      </p:sp>
    </p:spTree>
    <p:extLst>
      <p:ext uri="{BB962C8B-B14F-4D97-AF65-F5344CB8AC3E}">
        <p14:creationId xmlns:p14="http://schemas.microsoft.com/office/powerpoint/2010/main" val="2583241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66</a:t>
            </a:fld>
            <a:endParaRPr lang="en-US"/>
          </a:p>
        </p:txBody>
      </p:sp>
    </p:spTree>
    <p:extLst>
      <p:ext uri="{BB962C8B-B14F-4D97-AF65-F5344CB8AC3E}">
        <p14:creationId xmlns:p14="http://schemas.microsoft.com/office/powerpoint/2010/main" val="5040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67</a:t>
            </a:fld>
            <a:endParaRPr lang="en-US"/>
          </a:p>
        </p:txBody>
      </p:sp>
    </p:spTree>
    <p:extLst>
      <p:ext uri="{BB962C8B-B14F-4D97-AF65-F5344CB8AC3E}">
        <p14:creationId xmlns:p14="http://schemas.microsoft.com/office/powerpoint/2010/main" val="331195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68</a:t>
            </a:fld>
            <a:endParaRPr lang="en-US"/>
          </a:p>
        </p:txBody>
      </p:sp>
    </p:spTree>
    <p:extLst>
      <p:ext uri="{BB962C8B-B14F-4D97-AF65-F5344CB8AC3E}">
        <p14:creationId xmlns:p14="http://schemas.microsoft.com/office/powerpoint/2010/main" val="344116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3963145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say be done with idols. Rather,</a:t>
            </a:r>
            <a:r>
              <a:rPr lang="en-US" baseline="0" dirty="0" smtClean="0"/>
              <a:t> it says, “Be done with man.” Idolatry is a result, not the cause. It is the exaltation of man that is idolatry. The tendency of human beings to make our selves the center of all things and to explain all things in terms of ourselves is the problem.”</a:t>
            </a:r>
          </a:p>
          <a:p>
            <a:endParaRPr lang="en-US" baseline="0" dirty="0" smtClean="0"/>
          </a:p>
          <a:p>
            <a:r>
              <a:rPr lang="en-US" baseline="0" dirty="0" smtClean="0"/>
              <a:t>“Is there any cause for glory in humanity </a:t>
            </a:r>
            <a:r>
              <a:rPr lang="en-US" i="1" baseline="0" dirty="0" smtClean="0"/>
              <a:t>apart from God</a:t>
            </a:r>
            <a:r>
              <a:rPr lang="en-US" baseline="0" dirty="0" smtClean="0"/>
              <a:t>? None whatsoever!” </a:t>
            </a:r>
          </a:p>
          <a:p>
            <a:endParaRPr lang="en-US" dirty="0" smtClean="0"/>
          </a:p>
          <a:p>
            <a:r>
              <a:rPr lang="en-US" dirty="0" smtClean="0"/>
              <a:t>“That mortal humans being should attempt to exalt themselves over God is ludicrous; such actions are the perfect evidence that those who do them are not worthy</a:t>
            </a:r>
            <a:r>
              <a:rPr lang="en-US" baseline="0" dirty="0" smtClean="0"/>
              <a:t> of being taken into account. If Israel’s glorious destiny is to be achieved, [if our glorious destiny is to be achieved] it will not be through dependency upon man, but upon trusting the Lord.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69</a:t>
            </a:fld>
            <a:endParaRPr lang="en-US"/>
          </a:p>
        </p:txBody>
      </p:sp>
    </p:spTree>
    <p:extLst>
      <p:ext uri="{BB962C8B-B14F-4D97-AF65-F5344CB8AC3E}">
        <p14:creationId xmlns:p14="http://schemas.microsoft.com/office/powerpoint/2010/main" val="2404544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say be done with idols. Rather,</a:t>
            </a:r>
            <a:r>
              <a:rPr lang="en-US" baseline="0" dirty="0" smtClean="0"/>
              <a:t> it says, “Be done with man.” Idolatry is a result, not the cause. It is the exaltation of man that is idolatry. The tendency of human beings to make our selves the center of all things and to explain all things in terms of ourselves is the problem.”</a:t>
            </a:r>
          </a:p>
          <a:p>
            <a:endParaRPr lang="en-US" baseline="0" dirty="0" smtClean="0"/>
          </a:p>
          <a:p>
            <a:r>
              <a:rPr lang="en-US" baseline="0" dirty="0" smtClean="0"/>
              <a:t>“Is there any cause for glory in humanity </a:t>
            </a:r>
            <a:r>
              <a:rPr lang="en-US" i="1" baseline="0" dirty="0" smtClean="0"/>
              <a:t>apart from God</a:t>
            </a:r>
            <a:r>
              <a:rPr lang="en-US" baseline="0" dirty="0" smtClean="0"/>
              <a:t>? None whatsoever!” </a:t>
            </a:r>
          </a:p>
          <a:p>
            <a:endParaRPr lang="en-US" dirty="0" smtClean="0"/>
          </a:p>
          <a:p>
            <a:r>
              <a:rPr lang="en-US" dirty="0" smtClean="0"/>
              <a:t>“That mortal humans being should attempt to exalt themselves over God is ludicrous; such actions are the perfect evidence that those who do them are not worthy</a:t>
            </a:r>
            <a:r>
              <a:rPr lang="en-US" baseline="0" dirty="0" smtClean="0"/>
              <a:t> of being taken into account. If Israel’s glorious destiny is to be achieved, [if our glorious destiny is to be achieved] it will not be through dependency upon man, but upon trusting the Lord.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70</a:t>
            </a:fld>
            <a:endParaRPr lang="en-US"/>
          </a:p>
        </p:txBody>
      </p:sp>
    </p:spTree>
    <p:extLst>
      <p:ext uri="{BB962C8B-B14F-4D97-AF65-F5344CB8AC3E}">
        <p14:creationId xmlns:p14="http://schemas.microsoft.com/office/powerpoint/2010/main" val="96300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This is shocking</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statement from the “Shock Prophet” with another abrupt shift in mood.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Why has God forsaken His people? -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Israel was not walking in that light but have forsaken God, therefore God has forsaken Israel.</a:t>
            </a:r>
            <a:r>
              <a:rPr lang="en-US" sz="1200" b="0" baseline="0" dirty="0">
                <a:ln>
                  <a:noFill/>
                </a:ln>
                <a:solidFill>
                  <a:schemeClr val="tx1"/>
                </a:solidFill>
                <a:effectLst/>
              </a:rPr>
              <a:t>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127243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 will not change their ways then restoration will only come to through</a:t>
            </a:r>
            <a:r>
              <a:rPr lang="en-US" baseline="0" dirty="0" smtClean="0"/>
              <a:t> the humiliation and the destruction.</a:t>
            </a:r>
            <a:endParaRPr lang="en-US"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114581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Israel was not walking in that light but have forsaken God, therefore God has forsaken Israel.</a:t>
            </a:r>
            <a:r>
              <a:rPr lang="en-US" sz="1200" b="0" baseline="0" dirty="0">
                <a:ln>
                  <a:noFill/>
                </a:ln>
                <a:solidFill>
                  <a:schemeClr val="tx1"/>
                </a:solidFill>
                <a:effectLst/>
              </a:rPr>
              <a:t>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253555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East – Assyria</a:t>
            </a:r>
            <a:r>
              <a:rPr lang="en-US" baseline="0" dirty="0" smtClean="0"/>
              <a:t> and Babylon. West – Philistines. They have borrowed the pagan ways for east to west. “…pleased with the children of foreigners” refers to making alliances with the nations with the idea of recognition of the foreign gods. We can have our God, Jehovah and the gods of the nations as well, this makes us even more powerful.</a:t>
            </a:r>
          </a:p>
          <a:p>
            <a:endParaRPr lang="en-US" baseline="0" dirty="0" smtClean="0"/>
          </a:p>
          <a:p>
            <a:r>
              <a:rPr lang="en-US" baseline="0" dirty="0" smtClean="0"/>
              <a:t>The use of divinations and magic was forbidden in the Law. The pagans sought to gain control of their own destinies, their national and personal security by manipulating the gods. God called Israel to trust in Him for their security and to give attention to justice and righteousness. At this point they are not listening to God but to the nations.</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352295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accumulation</a:t>
            </a:r>
            <a:r>
              <a:rPr lang="en-US" baseline="0" dirty="0" smtClean="0"/>
              <a:t> of military power and wealth was also forbidden to the king on the grounds that it would turn the king away form God. The desire for this world’s security lead to assimilation of the world’s gods. Israel had amassed great wealth and power during the long reign of </a:t>
            </a:r>
            <a:r>
              <a:rPr lang="en-US" baseline="0" dirty="0" err="1" smtClean="0"/>
              <a:t>Uzziah</a:t>
            </a:r>
            <a:r>
              <a:rPr lang="en-US" baseline="0" dirty="0" smtClean="0"/>
              <a:t>, since the time of Solomon. Wealth and power are to be understood to be God’s gift alone and not the work of human hands through idols.</a:t>
            </a:r>
          </a:p>
          <a:p>
            <a:endParaRPr lang="en-US" baseline="0" dirty="0" smtClean="0"/>
          </a:p>
          <a:p>
            <a:r>
              <a:rPr lang="en-US" baseline="0" dirty="0" smtClean="0"/>
              <a:t>Idolatry is ultimately the creation of God in man’s image for the purpose of achieving human ends. It is thus the utmost exaltation of mankind.</a:t>
            </a:r>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352973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idols/gods are not gods</a:t>
            </a:r>
            <a:r>
              <a:rPr lang="en-US" baseline="0" dirty="0" smtClean="0"/>
              <a:t> at all. They are no-gods.</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396571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Tree>
    <p:extLst>
      <p:ext uri="{BB962C8B-B14F-4D97-AF65-F5344CB8AC3E}">
        <p14:creationId xmlns:p14="http://schemas.microsoft.com/office/powerpoint/2010/main" val="4098137062"/>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House of Jacob Forsaken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2:6 - 4:1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 y="4645319"/>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“what is”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632773" y="5658281"/>
            <a:ext cx="797790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rgbClr val="002060"/>
                  </a:solidFill>
                  <a:prstDash val="solid"/>
                </a:ln>
                <a:solidFill>
                  <a:srgbClr val="FFFF00"/>
                </a:solidFill>
                <a:effectLst>
                  <a:outerShdw blurRad="12700" dist="50800" dir="2700000" algn="tl" rotWithShape="0">
                    <a:schemeClr val="tx1"/>
                  </a:outerShdw>
                </a:effectLst>
              </a:rPr>
              <a:t>A Tone of Hopelessness</a:t>
            </a:r>
          </a:p>
        </p:txBody>
      </p:sp>
    </p:spTree>
    <p:extLst>
      <p:ext uri="{BB962C8B-B14F-4D97-AF65-F5344CB8AC3E}">
        <p14:creationId xmlns:p14="http://schemas.microsoft.com/office/powerpoint/2010/main" val="231370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349698"/>
            <a:ext cx="7432844" cy="2123658"/>
          </a:xfrm>
          <a:prstGeom prst="rect">
            <a:avLst/>
          </a:prstGeom>
          <a:noFill/>
        </p:spPr>
        <p:txBody>
          <a:bodyPr wrap="square" lIns="91440" tIns="45720" rIns="91440" bIns="45720">
            <a:spAutoFit/>
          </a:bodyPr>
          <a:lstStyle/>
          <a:p>
            <a:pPr algn="ctr"/>
            <a:r>
              <a:rPr lang="en-US" sz="6600" b="1" smtClean="0">
                <a:ln w="19050">
                  <a:solidFill>
                    <a:srgbClr val="002060"/>
                  </a:solidFill>
                  <a:prstDash val="solid"/>
                </a:ln>
                <a:solidFill>
                  <a:schemeClr val="bg1"/>
                </a:solidFill>
                <a:effectLst>
                  <a:outerShdw blurRad="12700" dist="50800" dir="2700000" algn="tl" rotWithShape="0">
                    <a:schemeClr val="tx1"/>
                  </a:outerShdw>
                </a:effectLst>
              </a:rPr>
              <a:t>Trusting in Mankind</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a:t>
            </a:r>
            <a:r>
              <a:rPr lang="en-US" sz="6600" b="1" smtClean="0">
                <a:ln w="19050">
                  <a:solidFill>
                    <a:srgbClr val="002060"/>
                  </a:solidFill>
                  <a:prstDash val="solid"/>
                </a:ln>
                <a:solidFill>
                  <a:srgbClr val="FFFF00"/>
                </a:solidFill>
                <a:effectLst>
                  <a:outerShdw blurRad="12700" dist="50800" dir="2700000" algn="tl" rotWithShape="0">
                    <a:schemeClr val="tx1"/>
                  </a:outerShdw>
                </a:effectLst>
              </a:rPr>
              <a:t>- 22</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2754" y="3723858"/>
            <a:ext cx="91439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The Folly of Mankind Exalting Himself</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15339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53900" y="1281920"/>
            <a:ext cx="88361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Instead of teaching the nations God’s ways, Israel was being taught the ways of the world. They were learning dependence on human greatness, but Isaiah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shows </a:t>
            </a:r>
            <a:r>
              <a:rPr lang="en-US" sz="4400" b="1">
                <a:ln w="19050">
                  <a:solidFill>
                    <a:srgbClr val="002060"/>
                  </a:solidFill>
                  <a:prstDash val="solid"/>
                </a:ln>
                <a:solidFill>
                  <a:schemeClr val="bg1"/>
                </a:solidFill>
                <a:effectLst>
                  <a:outerShdw blurRad="12700" dist="50800" dir="2700000" algn="tl" rotWithShape="0">
                    <a:schemeClr val="tx1"/>
                  </a:outerShdw>
                </a:effectLst>
              </a:rPr>
              <a:t>in </a:t>
            </a:r>
            <a:r>
              <a:rPr lang="en-US" sz="4400" b="1" smtClean="0">
                <a:ln w="19050">
                  <a:solidFill>
                    <a:srgbClr val="002060"/>
                  </a:solidFill>
                  <a:prstDash val="solid"/>
                </a:ln>
                <a:solidFill>
                  <a:srgbClr val="FFFF00"/>
                </a:solidFill>
                <a:effectLst>
                  <a:outerShdw blurRad="12700" dist="50800" dir="2700000" algn="tl" rotWithShape="0">
                    <a:schemeClr val="tx1"/>
                  </a:outerShdw>
                </a:effectLst>
              </a:rPr>
              <a:t>2:6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 4:1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by a series of stunning contrast how such dependence does </a:t>
            </a:r>
            <a:r>
              <a:rPr lang="en-US" sz="4400" b="1">
                <a:ln w="19050">
                  <a:solidFill>
                    <a:srgbClr val="002060"/>
                  </a:solidFill>
                  <a:prstDash val="solid"/>
                </a:ln>
                <a:solidFill>
                  <a:schemeClr val="bg1"/>
                </a:solidFill>
                <a:effectLst>
                  <a:outerShdw blurRad="12700" dist="50800" dir="2700000" algn="tl" rotWithShape="0">
                    <a:schemeClr val="tx1"/>
                  </a:outerShdw>
                </a:effectLst>
              </a:rPr>
              <a:t>not </a:t>
            </a:r>
            <a:r>
              <a:rPr lang="en-US" sz="4400" b="1" smtClean="0">
                <a:ln w="19050">
                  <a:solidFill>
                    <a:srgbClr val="002060"/>
                  </a:solidFill>
                  <a:prstDash val="solid"/>
                </a:ln>
                <a:solidFill>
                  <a:schemeClr val="bg1"/>
                </a:solidFill>
                <a:effectLst>
                  <a:outerShdw blurRad="12700" dist="50800" dir="2700000" algn="tl" rotWithShape="0">
                    <a:schemeClr val="tx1"/>
                  </a:outerShdw>
                </a:effectLst>
              </a:rPr>
              <a:t>exalt,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but humiliates. </a:t>
            </a:r>
          </a:p>
        </p:txBody>
      </p:sp>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857798132"/>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93904" y="1325723"/>
            <a:ext cx="8836199" cy="2262158"/>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2:6-17</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 The Cause of the Problem:</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Human Pride and Self-</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Sufficiency</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8" name="Rectangle 7"/>
          <p:cNvSpPr/>
          <p:nvPr/>
        </p:nvSpPr>
        <p:spPr>
          <a:xfrm>
            <a:off x="153900" y="3765050"/>
            <a:ext cx="8836199" cy="1538883"/>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2:18-22</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 The Devastating Effect:</a:t>
            </a:r>
          </a:p>
          <a:p>
            <a:pPr algn="just"/>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Humiliation </a:t>
            </a:r>
          </a:p>
        </p:txBody>
      </p:sp>
      <p:sp>
        <p:nvSpPr>
          <p:cNvPr id="12" name="Rectangle 11"/>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91665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49327" y="3650393"/>
            <a:ext cx="88361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“A Shock Prophet”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1179739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50943"/>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would overthrew the whole land in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anger and His wrath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nations would say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'Why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has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done so to this land? What does the heat of this great anger mean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(Deut. 29:23-25)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4677880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15904"/>
            <a:ext cx="8836199" cy="5909310"/>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people would say: 'Because they have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the covenant of the L</a:t>
            </a:r>
            <a:r>
              <a:rPr lang="en-US" sz="36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God of their fathers, which He made with them when He brought them out of the land of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Egypt; for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they went and served other gods and worshiped them, gods that they did not know and that He had not given to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them…”</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5593960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386090"/>
          </a:xfrm>
          <a:prstGeom prst="rect">
            <a:avLst/>
          </a:prstGeom>
          <a:noFill/>
          <a:effectLst>
            <a:softEdge rad="127000"/>
          </a:effectLst>
        </p:spPr>
        <p:txBody>
          <a:bodyPr wrap="square" lIns="91440" tIns="45720" rIns="91440" bIns="45720">
            <a:spAutoFit/>
          </a:bodyPr>
          <a:lstStyle/>
          <a:p>
            <a:pPr algn="just"/>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300" b="1" dirty="0">
                <a:ln w="19050">
                  <a:solidFill>
                    <a:srgbClr val="002060"/>
                  </a:solidFill>
                  <a:prstDash val="solid"/>
                </a:ln>
                <a:solidFill>
                  <a:schemeClr val="bg1"/>
                </a:solidFill>
                <a:effectLst>
                  <a:outerShdw blurRad="12700" dist="50800" dir="2700000" algn="tl" rotWithShape="0">
                    <a:schemeClr val="tx1"/>
                  </a:outerShdw>
                </a:effectLst>
              </a:rPr>
              <a:t>the anger of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300" b="1" dirty="0">
                <a:ln w="19050">
                  <a:solidFill>
                    <a:srgbClr val="002060"/>
                  </a:solidFill>
                  <a:prstDash val="solid"/>
                </a:ln>
                <a:solidFill>
                  <a:schemeClr val="bg1"/>
                </a:solidFill>
                <a:effectLst>
                  <a:outerShdw blurRad="12700" dist="50800" dir="2700000" algn="tl" rotWithShape="0">
                    <a:schemeClr val="tx1"/>
                  </a:outerShdw>
                </a:effectLst>
              </a:rPr>
              <a:t> was aroused against this land, to bring on it every curse that is written in this book. </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3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300" b="1" dirty="0">
                <a:ln w="19050">
                  <a:solidFill>
                    <a:srgbClr val="002060"/>
                  </a:solidFill>
                  <a:prstDash val="solid"/>
                </a:ln>
                <a:solidFill>
                  <a:schemeClr val="bg1"/>
                </a:solidFill>
                <a:effectLst>
                  <a:outerShdw blurRad="12700" dist="50800" dir="2700000" algn="tl" rotWithShape="0">
                    <a:schemeClr val="tx1"/>
                  </a:outerShdw>
                </a:effectLst>
              </a:rPr>
              <a:t> uprooted them from their land in anger, in wrath, and in great indignation, and cast them into another land, as it is this day</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300" b="1" dirty="0" smtClean="0">
                <a:ln w="19050">
                  <a:solidFill>
                    <a:srgbClr val="002060"/>
                  </a:solidFill>
                  <a:prstDash val="solid"/>
                </a:ln>
                <a:solidFill>
                  <a:srgbClr val="FFFF00"/>
                </a:solidFill>
                <a:effectLst>
                  <a:outerShdw blurRad="12700" dist="50800" dir="2700000" algn="tl" rotWithShape="0">
                    <a:schemeClr val="tx1"/>
                  </a:outerShdw>
                </a:effectLst>
              </a:rPr>
              <a:t>(Deut. 29:25-28)</a:t>
            </a:r>
            <a:endParaRPr lang="en-US" sz="43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9285146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will be when you say</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'Why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does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our God do all these things to us?'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you shall answer them, 'Just as you have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Me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and served foreign gods in your land, so you shall serve aliens in a land that is not yours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(Jer. 5:19)</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6742434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770811"/>
          </a:xfrm>
          <a:prstGeom prst="rect">
            <a:avLst/>
          </a:prstGeom>
          <a:noFill/>
          <a:effectLst>
            <a:softEdge rad="127000"/>
          </a:effectLst>
        </p:spPr>
        <p:txBody>
          <a:bodyPr wrap="square" lIns="91440" tIns="45720" rIns="91440" bIns="45720">
            <a:spAutoFit/>
          </a:bodyPr>
          <a:lstStyle/>
          <a:p>
            <a:pPr algn="just"/>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children of Israel again did evil in the sight of the LORD, and served the </a:t>
            </a:r>
            <a:r>
              <a:rPr lang="en-US" sz="4100" b="1" dirty="0" err="1">
                <a:ln w="19050">
                  <a:solidFill>
                    <a:srgbClr val="002060"/>
                  </a:solidFill>
                  <a:prstDash val="solid"/>
                </a:ln>
                <a:solidFill>
                  <a:schemeClr val="bg1"/>
                </a:solidFill>
                <a:effectLst>
                  <a:outerShdw blurRad="12700" dist="50800" dir="2700000" algn="tl" rotWithShape="0">
                    <a:schemeClr val="tx1"/>
                  </a:outerShdw>
                </a:effectLst>
              </a:rPr>
              <a:t>Baals</a:t>
            </a:r>
            <a:r>
              <a:rPr lang="en-US" sz="4100" b="1" dirty="0">
                <a:ln w="19050">
                  <a:solidFill>
                    <a:srgbClr val="002060"/>
                  </a:solidFill>
                  <a:prstDash val="solid"/>
                </a:ln>
                <a:solidFill>
                  <a:schemeClr val="bg1"/>
                </a:solidFill>
                <a:effectLst>
                  <a:outerShdw blurRad="12700" dist="50800" dir="2700000" algn="tl" rotWithShape="0">
                    <a:schemeClr val="tx1"/>
                  </a:outerShdw>
                </a:effectLst>
              </a:rPr>
              <a:t>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100" b="1" i="1" dirty="0" smtClean="0">
                <a:ln w="19050">
                  <a:solidFill>
                    <a:srgbClr val="002060"/>
                  </a:solidFill>
                  <a:prstDash val="solid"/>
                </a:ln>
                <a:solidFill>
                  <a:schemeClr val="bg1"/>
                </a:solidFill>
                <a:effectLst>
                  <a:outerShdw blurRad="12700" dist="50800" dir="2700000" algn="tl" rotWithShape="0">
                    <a:schemeClr val="tx1"/>
                  </a:outerShdw>
                </a:effectLst>
              </a:rPr>
              <a:t>(others gods)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forsook</a:t>
            </a:r>
            <a:r>
              <a:rPr lang="en-US" sz="4100" b="1" dirty="0">
                <a:ln w="19050">
                  <a:solidFill>
                    <a:srgbClr val="002060"/>
                  </a:solidFill>
                  <a:prstDash val="solid"/>
                </a:ln>
                <a:solidFill>
                  <a:schemeClr val="bg1"/>
                </a:solidFill>
                <a:effectLst>
                  <a:outerShdw blurRad="12700" dist="50800" dir="2700000" algn="tl" rotWithShape="0">
                    <a:schemeClr val="tx1"/>
                  </a:outerShdw>
                </a:effectLst>
              </a:rPr>
              <a:t> the LORD and </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did not serve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Him</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So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anger of the L</a:t>
            </a:r>
            <a:r>
              <a:rPr lang="en-US" sz="38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100" b="1" dirty="0">
                <a:ln w="19050">
                  <a:solidFill>
                    <a:srgbClr val="002060"/>
                  </a:solidFill>
                  <a:prstDash val="solid"/>
                </a:ln>
                <a:solidFill>
                  <a:schemeClr val="bg1"/>
                </a:solidFill>
                <a:effectLst>
                  <a:outerShdw blurRad="12700" dist="50800" dir="2700000" algn="tl" rotWithShape="0">
                    <a:schemeClr val="tx1"/>
                  </a:outerShdw>
                </a:effectLst>
              </a:rPr>
              <a:t> was hot against Israel; and He sold them into the hands of the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Philistines… and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oppressed the children of Israel for eighteen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years.” </a:t>
            </a:r>
            <a:r>
              <a:rPr lang="en-US" sz="3800" b="1" dirty="0" smtClean="0">
                <a:ln w="19050">
                  <a:solidFill>
                    <a:srgbClr val="002060"/>
                  </a:solidFill>
                  <a:prstDash val="solid"/>
                </a:ln>
                <a:solidFill>
                  <a:srgbClr val="FFFF00"/>
                </a:solidFill>
                <a:effectLst>
                  <a:outerShdw blurRad="12700" dist="50800" dir="2700000" algn="tl" rotWithShape="0">
                    <a:schemeClr val="tx1"/>
                  </a:outerShdw>
                </a:effectLst>
              </a:rPr>
              <a:t>(Judg. 10:6-8)</a:t>
            </a:r>
            <a:endParaRPr lang="en-US" sz="3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28093601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148" y="668319"/>
            <a:ext cx="6901704" cy="5521363"/>
          </a:xfrm>
          <a:prstGeom prst="ellipse">
            <a:avLst/>
          </a:prstGeom>
          <a:ln>
            <a:noFill/>
          </a:ln>
          <a:effectLst>
            <a:softEdge rad="635000"/>
          </a:effectLst>
        </p:spPr>
      </p:pic>
    </p:spTree>
    <p:extLst>
      <p:ext uri="{BB962C8B-B14F-4D97-AF65-F5344CB8AC3E}">
        <p14:creationId xmlns:p14="http://schemas.microsoft.com/office/powerpoint/2010/main" val="554683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3400931"/>
          </a:xfrm>
          <a:prstGeom prst="rect">
            <a:avLst/>
          </a:prstGeom>
          <a:noFill/>
          <a:effectLst>
            <a:softEdge rad="127000"/>
          </a:effectLst>
        </p:spPr>
        <p:txBody>
          <a:bodyPr wrap="square" lIns="91440" tIns="45720" rIns="91440" bIns="45720">
            <a:spAutoFit/>
          </a:bodyPr>
          <a:lstStyle/>
          <a:p>
            <a:pPr algn="just"/>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300" b="1" dirty="0">
                <a:ln w="19050">
                  <a:solidFill>
                    <a:srgbClr val="002060"/>
                  </a:solidFill>
                  <a:prstDash val="solid"/>
                </a:ln>
                <a:solidFill>
                  <a:schemeClr val="bg1"/>
                </a:solidFill>
                <a:effectLst>
                  <a:outerShdw blurRad="12700" dist="50800" dir="2700000" algn="tl" rotWithShape="0">
                    <a:schemeClr val="tx1"/>
                  </a:outerShdw>
                </a:effectLst>
              </a:rPr>
              <a:t>the children of Israel cried out to the LORD, saying, "We have sinned against You, because we have both </a:t>
            </a:r>
            <a:r>
              <a:rPr lang="en-US" sz="43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300" b="1" dirty="0">
                <a:ln w="19050">
                  <a:solidFill>
                    <a:srgbClr val="002060"/>
                  </a:solidFill>
                  <a:prstDash val="solid"/>
                </a:ln>
                <a:solidFill>
                  <a:schemeClr val="bg1"/>
                </a:solidFill>
                <a:effectLst>
                  <a:outerShdw blurRad="12700" dist="50800" dir="2700000" algn="tl" rotWithShape="0">
                    <a:schemeClr val="tx1"/>
                  </a:outerShdw>
                </a:effectLst>
              </a:rPr>
              <a:t> our God and served the </a:t>
            </a:r>
            <a:r>
              <a:rPr lang="en-US" sz="4300" b="1" dirty="0" err="1">
                <a:ln w="19050">
                  <a:solidFill>
                    <a:srgbClr val="002060"/>
                  </a:solidFill>
                  <a:prstDash val="solid"/>
                </a:ln>
                <a:solidFill>
                  <a:schemeClr val="bg1"/>
                </a:solidFill>
                <a:effectLst>
                  <a:outerShdw blurRad="12700" dist="50800" dir="2700000" algn="tl" rotWithShape="0">
                    <a:schemeClr val="tx1"/>
                  </a:outerShdw>
                </a:effectLst>
              </a:rPr>
              <a:t>Baals</a:t>
            </a:r>
            <a:r>
              <a:rPr lang="en-US" sz="43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300" b="1" dirty="0" smtClean="0">
                <a:ln w="19050">
                  <a:solidFill>
                    <a:srgbClr val="002060"/>
                  </a:solidFill>
                  <a:prstDash val="solid"/>
                </a:ln>
                <a:solidFill>
                  <a:srgbClr val="FFFF00"/>
                </a:solidFill>
                <a:effectLst>
                  <a:outerShdw blurRad="12700" dist="50800" dir="2700000" algn="tl" rotWithShape="0">
                    <a:schemeClr val="tx1"/>
                  </a:outerShdw>
                </a:effectLst>
              </a:rPr>
              <a:t>(Judg. 10:10)</a:t>
            </a:r>
            <a:endParaRPr lang="en-US" sz="43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527" y="3923785"/>
            <a:ext cx="2110740" cy="2638425"/>
          </a:xfrm>
          <a:prstGeom prst="rect">
            <a:avLst/>
          </a:prstGeom>
          <a:effectLst>
            <a:softEdge rad="127000"/>
          </a:effectLst>
        </p:spPr>
      </p:pic>
    </p:spTree>
    <p:extLst>
      <p:ext uri="{BB962C8B-B14F-4D97-AF65-F5344CB8AC3E}">
        <p14:creationId xmlns:p14="http://schemas.microsoft.com/office/powerpoint/2010/main" val="227958236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God responded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Yet you have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Me and served other gods. Therefore I will deliver you no more. Go and cry out to the gods which you have chosen; let them deliver you in your time of distress.”</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(10:13)</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3567626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262979"/>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 children of Israel said to 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700" b="1" dirty="0">
                <a:ln w="19050">
                  <a:solidFill>
                    <a:srgbClr val="002060"/>
                  </a:solidFill>
                  <a:prstDash val="solid"/>
                </a:ln>
                <a:solidFill>
                  <a:schemeClr val="bg1"/>
                </a:solidFill>
                <a:effectLst>
                  <a:outerShdw blurRad="12700" dist="50800" dir="2700000" algn="tl" rotWithShape="0">
                    <a:schemeClr val="tx1"/>
                  </a:outerShdw>
                </a:effectLst>
              </a:rPr>
              <a:t>, "We have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sinned!... So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they put away the foreign gods from among them and served the LORD. And His soul could no longer endure the misery of Israel</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(10:15-16)</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45053520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7554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have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rejected Me</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that I should not reign over them.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According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to all the works which they have done since the day that I brought them up out of Egypt, even to this day -- with which they have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forsaken Me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and served other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gods.”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1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Sam. 8:7-8)</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2464845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4939814"/>
          </a:xfrm>
          <a:prstGeom prst="rect">
            <a:avLst/>
          </a:prstGeom>
          <a:noFill/>
          <a:effectLst>
            <a:softEdge rad="127000"/>
          </a:effectLst>
        </p:spPr>
        <p:txBody>
          <a:bodyPr wrap="square" lIns="91440" tIns="45720" rIns="91440" bIns="45720">
            <a:spAutoFit/>
          </a:bodyPr>
          <a:lstStyle/>
          <a:p>
            <a:pPr algn="just"/>
            <a:r>
              <a:rPr lang="en-US" sz="4500" b="1" i="1" dirty="0" smtClean="0">
                <a:ln w="19050">
                  <a:solidFill>
                    <a:srgbClr val="002060"/>
                  </a:solidFill>
                  <a:prstDash val="solid"/>
                </a:ln>
                <a:solidFill>
                  <a:schemeClr val="bg1"/>
                </a:solidFill>
                <a:effectLst>
                  <a:outerShdw blurRad="12700" dist="50800" dir="2700000" algn="tl" rotWithShape="0">
                    <a:schemeClr val="tx1"/>
                  </a:outerShdw>
                </a:effectLst>
              </a:rPr>
              <a:t>The prophet </a:t>
            </a:r>
            <a:r>
              <a:rPr lang="en-US" sz="4500" b="1" i="1" dirty="0" err="1" smtClean="0">
                <a:ln w="19050">
                  <a:solidFill>
                    <a:srgbClr val="002060"/>
                  </a:solidFill>
                  <a:prstDash val="solid"/>
                </a:ln>
                <a:solidFill>
                  <a:schemeClr val="bg1"/>
                </a:solidFill>
                <a:effectLst>
                  <a:outerShdw blurRad="12700" dist="50800" dir="2700000" algn="tl" rotWithShape="0">
                    <a:schemeClr val="tx1"/>
                  </a:outerShdw>
                </a:effectLst>
              </a:rPr>
              <a:t>Ahijah</a:t>
            </a:r>
            <a:r>
              <a:rPr lang="en-US" sz="4500" b="1" i="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said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to </a:t>
            </a:r>
            <a:r>
              <a:rPr lang="en-US" sz="4500" b="1" dirty="0">
                <a:ln w="19050">
                  <a:solidFill>
                    <a:srgbClr val="002060"/>
                  </a:solidFill>
                  <a:prstDash val="solid"/>
                </a:ln>
                <a:solidFill>
                  <a:srgbClr val="FFC000"/>
                </a:solidFill>
                <a:effectLst>
                  <a:outerShdw blurRad="12700" dist="50800" dir="2700000" algn="tl" rotWithShape="0">
                    <a:schemeClr val="tx1"/>
                  </a:outerShdw>
                </a:effectLst>
              </a:rPr>
              <a:t>Jeroboam</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‘Behold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I will tear the kingdom out of the hand of Solomon and will give ten tribes to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you…” because they have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forsaken Me</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and worshiped Ashtoreth the goddess of the </a:t>
            </a:r>
            <a:r>
              <a:rPr lang="en-US" sz="4500" b="1" dirty="0" err="1" smtClean="0">
                <a:ln w="19050">
                  <a:solidFill>
                    <a:srgbClr val="002060"/>
                  </a:solidFill>
                  <a:prstDash val="solid"/>
                </a:ln>
                <a:solidFill>
                  <a:schemeClr val="bg1"/>
                </a:solidFill>
                <a:effectLst>
                  <a:outerShdw blurRad="12700" dist="50800" dir="2700000" algn="tl" rotWithShape="0">
                    <a:schemeClr val="tx1"/>
                  </a:outerShdw>
                </a:effectLst>
              </a:rPr>
              <a:t>Sidonians</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(etc.)”</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1464048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3554819"/>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and have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not walked in My ways to do what is right in My eyes and keep My statutes and My judgments, as did his father David</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(1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Kings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11:31, 33-34)</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53901" y="4954922"/>
            <a:ext cx="8990099" cy="1508105"/>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Zion was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the faithful city</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during the reign of David and Solomon</a:t>
            </a:r>
            <a:endParaRPr lang="en-US" sz="46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04260278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4939814"/>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“And</a:t>
            </a:r>
            <a:r>
              <a:rPr lang="en-US" sz="4500" b="1" i="1" dirty="0" smtClean="0">
                <a:ln w="19050">
                  <a:solidFill>
                    <a:srgbClr val="002060"/>
                  </a:solidFill>
                  <a:prstDash val="solid"/>
                </a:ln>
                <a:solidFill>
                  <a:schemeClr val="bg1"/>
                </a:solidFill>
                <a:effectLst>
                  <a:outerShdw blurRad="12700" dist="50800" dir="2700000" algn="tl" rotWithShape="0">
                    <a:schemeClr val="tx1"/>
                  </a:outerShdw>
                </a:effectLst>
              </a:rPr>
              <a:t> Elijah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answered </a:t>
            </a:r>
            <a:r>
              <a:rPr lang="en-US" sz="4500" b="1" i="1" dirty="0" smtClean="0">
                <a:ln w="19050">
                  <a:solidFill>
                    <a:srgbClr val="002060"/>
                  </a:solidFill>
                  <a:prstDash val="solid"/>
                </a:ln>
                <a:solidFill>
                  <a:srgbClr val="FFC000"/>
                </a:solidFill>
                <a:effectLst>
                  <a:outerShdw blurRad="12700" dist="50800" dir="2700000" algn="tl" rotWithShape="0">
                    <a:schemeClr val="tx1"/>
                  </a:outerShdw>
                </a:effectLst>
              </a:rPr>
              <a:t>Ahab</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‘I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have not troubled Israel, but you and your father's house have, in that you have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the commandments of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and have followed the </a:t>
            </a:r>
            <a:r>
              <a:rPr lang="en-US" sz="4500" b="1" dirty="0" err="1">
                <a:ln w="19050">
                  <a:solidFill>
                    <a:srgbClr val="002060"/>
                  </a:solidFill>
                  <a:prstDash val="solid"/>
                </a:ln>
                <a:solidFill>
                  <a:schemeClr val="bg1"/>
                </a:solidFill>
                <a:effectLst>
                  <a:outerShdw blurRad="12700" dist="50800" dir="2700000" algn="tl" rotWithShape="0">
                    <a:schemeClr val="tx1"/>
                  </a:outerShdw>
                </a:effectLst>
              </a:rPr>
              <a:t>Baals</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(1 Kings 18:18)</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0347072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1612" y="1094735"/>
            <a:ext cx="8880776" cy="4247317"/>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“Thus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says God</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'Why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do you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500" b="1" dirty="0" smtClean="0">
                <a:ln w="19050">
                  <a:solidFill>
                    <a:srgbClr val="002060"/>
                  </a:solidFill>
                  <a:prstDash val="solid"/>
                </a:ln>
                <a:solidFill>
                  <a:srgbClr val="FFC000"/>
                </a:solidFill>
                <a:effectLst>
                  <a:outerShdw blurRad="12700" dist="50800" dir="2700000" algn="tl" rotWithShape="0">
                    <a:schemeClr val="tx1"/>
                  </a:outerShdw>
                </a:effectLst>
              </a:rPr>
              <a:t>Joash</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transgress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commandments of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so that you cannot prosper? Because you have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forsaken the LORD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He also has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forsaken you</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t>
            </a:r>
          </a:p>
          <a:p>
            <a:pPr algn="just"/>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2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Chron. 24:20)</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6633872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1612" y="1094735"/>
            <a:ext cx="8880776" cy="5632311"/>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500" b="1" i="1" dirty="0" smtClean="0">
                <a:ln w="19050">
                  <a:solidFill>
                    <a:srgbClr val="002060"/>
                  </a:solidFill>
                  <a:prstDash val="solid"/>
                </a:ln>
                <a:solidFill>
                  <a:srgbClr val="FFC000"/>
                </a:solidFill>
                <a:effectLst>
                  <a:outerShdw blurRad="12700" dist="50800" dir="2700000" algn="tl" rotWithShape="0">
                    <a:schemeClr val="tx1"/>
                  </a:outerShdw>
                </a:effectLst>
              </a:rPr>
              <a:t>Ahaz</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walked in the ways of the kings of Israel, and made molded images for the </a:t>
            </a:r>
            <a:r>
              <a:rPr lang="en-US" sz="4500" b="1" dirty="0" err="1" smtClean="0">
                <a:ln w="19050">
                  <a:solidFill>
                    <a:srgbClr val="002060"/>
                  </a:solidFill>
                  <a:prstDash val="solid"/>
                </a:ln>
                <a:solidFill>
                  <a:schemeClr val="bg1"/>
                </a:solidFill>
                <a:effectLst>
                  <a:outerShdw blurRad="12700" dist="50800" dir="2700000" algn="tl" rotWithShape="0">
                    <a:schemeClr val="tx1"/>
                  </a:outerShdw>
                </a:effectLst>
              </a:rPr>
              <a:t>Baals</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burned incense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burned his children in the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fire… 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sacrificed and burned incense on the high places, on the hills, and under every green tree</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2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Chron. 28:2-4)</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04183649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1612" y="1094735"/>
            <a:ext cx="8880776" cy="4939814"/>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LORD his God delivered </a:t>
            </a:r>
            <a:r>
              <a:rPr lang="en-US" sz="4500" b="1" i="1" dirty="0" smtClean="0">
                <a:ln w="19050">
                  <a:solidFill>
                    <a:srgbClr val="002060"/>
                  </a:solidFill>
                  <a:prstDash val="solid"/>
                </a:ln>
                <a:solidFill>
                  <a:srgbClr val="FFC000"/>
                </a:solidFill>
                <a:effectLst>
                  <a:outerShdw blurRad="12700" dist="50800" dir="2700000" algn="tl" rotWithShape="0">
                    <a:schemeClr val="tx1"/>
                  </a:outerShdw>
                </a:effectLst>
              </a:rPr>
              <a:t>Ahaz</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into the hand of the king of Syria. They defeated him, and carried away a great multitude of them as captives</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because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they had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forsaken the L</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ORD</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 God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of their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fathers.”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2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Chron. 28:5-6)</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61276920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731" y="295836"/>
            <a:ext cx="6499411" cy="6499411"/>
          </a:xfrm>
          <a:prstGeom prst="ellipse">
            <a:avLst/>
          </a:prstGeom>
          <a:ln>
            <a:noFill/>
          </a:ln>
          <a:effectLst>
            <a:softEdge rad="635000"/>
          </a:effectLst>
        </p:spPr>
      </p:pic>
    </p:spTree>
    <p:extLst>
      <p:ext uri="{BB962C8B-B14F-4D97-AF65-F5344CB8AC3E}">
        <p14:creationId xmlns:p14="http://schemas.microsoft.com/office/powerpoint/2010/main" val="194866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3477875"/>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have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forsaken Me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says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‘You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have gone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backward. Therefore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will stretch out My hand against you and destroy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I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am weary of relenting</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(Jer. 15:6)</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93904" y="4696054"/>
            <a:ext cx="8836199" cy="1477328"/>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If they will not relent then neither will God.</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227467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2800767"/>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“Yet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fortified city will be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desolate, 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habitation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and left like a wilderness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Isa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27:10)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13193539"/>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“Thus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LORD </a:t>
            </a:r>
            <a:r>
              <a:rPr lang="en-US" sz="4400" b="1" i="1" dirty="0" smtClean="0">
                <a:ln w="19050">
                  <a:solidFill>
                    <a:srgbClr val="002060"/>
                  </a:solidFill>
                  <a:prstDash val="solid"/>
                </a:ln>
                <a:solidFill>
                  <a:schemeClr val="bg1"/>
                </a:solidFill>
                <a:effectLst>
                  <a:outerShdw blurRad="12700" dist="50800" dir="2700000" algn="tl" rotWithShape="0">
                    <a:schemeClr val="tx1"/>
                  </a:outerShdw>
                </a:effectLst>
              </a:rPr>
              <a:t>said to </a:t>
            </a:r>
            <a:r>
              <a:rPr lang="en-US" sz="4400" b="1" i="1" dirty="0" smtClean="0">
                <a:ln w="19050">
                  <a:solidFill>
                    <a:srgbClr val="002060"/>
                  </a:solidFill>
                  <a:prstDash val="solid"/>
                </a:ln>
                <a:solidFill>
                  <a:srgbClr val="FFC000"/>
                </a:solidFill>
                <a:effectLst>
                  <a:outerShdw blurRad="12700" dist="50800" dir="2700000" algn="tl" rotWithShape="0">
                    <a:schemeClr val="tx1"/>
                  </a:outerShdw>
                </a:effectLst>
              </a:rPr>
              <a:t>Josiah</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'Behold, I will bring calamity on this place and on its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inhabitants… because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they have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forsaken Me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and burned incense to other gods, that they might provoke Me to anger with all the works of their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hands…”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 Kings 22:16-17)</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692228800"/>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“…because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your heart was tender, and you humbled yourself before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when you heard what I spoke against this place and against its inhabitants, that they would become a desolation and a curse, and you tore your clothes and wept before Me, I also have heard you</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1761648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“Surely</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therefore, I will gather you to your fathers, and you shall be gathered to your grave in peace; and your eyes shall not see all the calamity which I will bring on this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place.”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 Kings 22:19-20)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790743" y="5501350"/>
            <a:ext cx="7562515" cy="800219"/>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Forsaking</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was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Postponed</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7662103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2063659"/>
            <a:ext cx="8836199"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also will be a refuge for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oppressed, a refuge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in times of trouble.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those who know Your name will put their trust in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You,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have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not forsaken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those who seek You</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(Psalm 9:9-10)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454933" y="1213204"/>
            <a:ext cx="8224988"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Righteous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are</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Not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orsaken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779659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916544"/>
            <a:ext cx="8836199"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Zion said,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LORD has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me,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my Lord has forgotten me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‘Can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woman forget her nursing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child,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not have compassion on the son of her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womb? Surely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they may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forget, Yet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will not forget you</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(Isa. 49:14-15)</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72376" y="1076108"/>
            <a:ext cx="89900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Forsaken,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Not Forgotten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577312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857560"/>
            <a:ext cx="8836199"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mere moment I have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with great mercies I will gather you.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With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little wrath I hid My face from you for a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moment; 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with everlasting kindness I will have mercy on you</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Says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LORD, your Redeemer</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(Isa. 54:7-8)</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72377" y="1069581"/>
            <a:ext cx="8990099" cy="800219"/>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 Forsaking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is</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 Not Forever</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13510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940088"/>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no longer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be termed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Forsaken</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 City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N</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ot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orsaken</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Isa. 62:4a, 12b)</a:t>
            </a:r>
          </a:p>
          <a:p>
            <a:pPr algn="just"/>
            <a:endParaRPr lang="en-US"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Israel is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not forsaken</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nor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Judah,… though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their land was filled with sin against the Holy One of Israel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(Jer. 51:5)</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a:p>
            <a:pPr algn="just"/>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1518681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49327" y="3650393"/>
            <a:ext cx="8836199" cy="28623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Israel [mankind] is</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 forsaken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by God because they have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forsaken</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God in their feeble attempt to elevate themselves above Him.</a:t>
            </a:r>
            <a:endParaRPr lang="en-US" sz="45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2485791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495300" y="198610"/>
            <a:ext cx="8153400"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22" presetClass="entr" presetSubtype="8"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349698"/>
            <a:ext cx="7432844" cy="2123658"/>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Trusting in Mankind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2:6 - 22</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62754" y="3723858"/>
            <a:ext cx="9143999"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Mankind is</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Full, but Empty</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2:6-11</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0600497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“Because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are filled with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eastern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ways;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are soothsayers like the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Philistines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are pleased with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children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foreigners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175666" y="5006284"/>
            <a:ext cx="6564067"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Full of Pagan ways from East to West</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3271875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427809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“Their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land is also full of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silver</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and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gold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there is no end to their</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treasures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Their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land is also full of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horses</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there is no end to their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chariots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Their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land is also full of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idols</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(2:7-8a)</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2935396" y="4921984"/>
            <a:ext cx="5988323" cy="1631216"/>
          </a:xfrm>
          <a:prstGeom prst="rect">
            <a:avLst/>
          </a:prstGeom>
          <a:noFill/>
          <a:effectLst>
            <a:softEdge rad="127000"/>
          </a:effectLst>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Full of wealth, armaments and idols</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26587692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25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800767"/>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worship the work of their own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hands, 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which their own fingers have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made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People bow down, and each man humbles himself;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(2:8b-9a)</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477267" y="4152543"/>
            <a:ext cx="8180319" cy="2400657"/>
          </a:xfrm>
          <a:prstGeom prst="rect">
            <a:avLst/>
          </a:prstGeom>
          <a:noFill/>
          <a:effectLst>
            <a:softEdge rad="127000"/>
          </a:effectLst>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Idolatry is foolishness. How foolish to call divine what humans hands have made.</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1867485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75542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“Perhaps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best definition of an idol is something we ourselves make into a god. It does not have to be a statue or a tree. It can be anything that stands between us and God or something we substitute for God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a:p>
            <a:pPr algn="just"/>
            <a:endParaRPr lang="en-US" sz="3200" b="1" dirty="0" smtClean="0">
              <a:ln w="19050">
                <a:solidFill>
                  <a:srgbClr val="002060"/>
                </a:solidFill>
                <a:prstDash val="solid"/>
              </a:ln>
              <a:solidFill>
                <a:srgbClr val="FFFF00"/>
              </a:solidFill>
              <a:effectLst>
                <a:outerShdw blurRad="12700" dist="50800" dir="2700000" algn="tl" rotWithShape="0">
                  <a:schemeClr val="tx1"/>
                </a:outerShdw>
              </a:effectLst>
            </a:endParaRPr>
          </a:p>
          <a:p>
            <a:pPr algn="just"/>
            <a:r>
              <a:rPr lang="en-US" sz="3200" b="1" dirty="0" smtClean="0">
                <a:ln w="19050">
                  <a:solidFill>
                    <a:srgbClr val="002060"/>
                  </a:solidFill>
                  <a:prstDash val="solid"/>
                </a:ln>
                <a:solidFill>
                  <a:srgbClr val="FFFF00"/>
                </a:solidFill>
                <a:effectLst>
                  <a:outerShdw blurRad="12700" dist="50800" dir="2700000" algn="tl" rotWithShape="0">
                    <a:schemeClr val="tx1"/>
                  </a:outerShdw>
                </a:effectLst>
              </a:rPr>
              <a:t>(Nelson's </a:t>
            </a:r>
            <a:r>
              <a:rPr lang="en-US" sz="3200" b="1" dirty="0">
                <a:ln w="19050">
                  <a:solidFill>
                    <a:srgbClr val="002060"/>
                  </a:solidFill>
                  <a:prstDash val="solid"/>
                </a:ln>
                <a:solidFill>
                  <a:srgbClr val="FFFF00"/>
                </a:solidFill>
                <a:effectLst>
                  <a:outerShdw blurRad="12700" dist="50800" dir="2700000" algn="tl" rotWithShape="0">
                    <a:schemeClr val="tx1"/>
                  </a:outerShdw>
                </a:effectLst>
              </a:rPr>
              <a:t>Illustrated Bible Dictionary, Copyright (c)1986, Thomas Nelson Publishers</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601552103"/>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5632311"/>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“Self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idolatry, self will, and self sufficiency must be subdued, if God is to be our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God… ‘conscious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disobedience is idolatry, because it makes self will, the human I, into a god" (</a:t>
            </a:r>
            <a:r>
              <a:rPr lang="en-US" sz="4400" b="1" dirty="0" err="1">
                <a:ln w="19050">
                  <a:solidFill>
                    <a:srgbClr val="002060"/>
                  </a:solidFill>
                  <a:prstDash val="solid"/>
                </a:ln>
                <a:solidFill>
                  <a:schemeClr val="bg1"/>
                </a:solidFill>
                <a:effectLst>
                  <a:outerShdw blurRad="12700" dist="50800" dir="2700000" algn="tl" rotWithShape="0">
                    <a:schemeClr val="tx1"/>
                  </a:outerShdw>
                </a:effectLst>
              </a:rPr>
              <a:t>Keil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t>
            </a:r>
          </a:p>
          <a:p>
            <a:pPr algn="just"/>
            <a:endParaRPr lang="en-US" sz="3200" b="1" dirty="0" smtClean="0">
              <a:ln w="19050">
                <a:solidFill>
                  <a:srgbClr val="002060"/>
                </a:solidFill>
                <a:prstDash val="solid"/>
              </a:ln>
              <a:solidFill>
                <a:srgbClr val="FFFF00"/>
              </a:solidFill>
              <a:effectLst>
                <a:outerShdw blurRad="12700" dist="50800" dir="2700000" algn="tl" rotWithShape="0">
                  <a:schemeClr val="tx1"/>
                </a:outerShdw>
              </a:effectLst>
            </a:endParaRPr>
          </a:p>
          <a:p>
            <a:pPr algn="just"/>
            <a:r>
              <a:rPr lang="en-US" sz="32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3200" b="1" dirty="0" err="1" smtClean="0">
                <a:ln w="19050">
                  <a:solidFill>
                    <a:srgbClr val="002060"/>
                  </a:solidFill>
                  <a:prstDash val="solid"/>
                </a:ln>
                <a:solidFill>
                  <a:srgbClr val="FFFF00"/>
                </a:solidFill>
                <a:effectLst>
                  <a:outerShdw blurRad="12700" dist="50800" dir="2700000" algn="tl" rotWithShape="0">
                    <a:schemeClr val="tx1"/>
                  </a:outerShdw>
                </a:effectLst>
              </a:rPr>
              <a:t>Fausset's</a:t>
            </a:r>
            <a:r>
              <a:rPr lang="en-US" sz="32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3200" b="1" dirty="0">
                <a:ln w="19050">
                  <a:solidFill>
                    <a:srgbClr val="002060"/>
                  </a:solidFill>
                  <a:prstDash val="solid"/>
                </a:ln>
                <a:solidFill>
                  <a:srgbClr val="FFFF00"/>
                </a:solidFill>
                <a:effectLst>
                  <a:outerShdw blurRad="12700" dist="50800" dir="2700000" algn="tl" rotWithShape="0">
                    <a:schemeClr val="tx1"/>
                  </a:outerShdw>
                </a:effectLst>
              </a:rPr>
              <a:t>Bible Dictionary, Electronic Database Copyright (c)1998 by </a:t>
            </a:r>
            <a:r>
              <a:rPr lang="en-US" sz="3200" b="1" dirty="0" err="1">
                <a:ln w="19050">
                  <a:solidFill>
                    <a:srgbClr val="002060"/>
                  </a:solidFill>
                  <a:prstDash val="solid"/>
                </a:ln>
                <a:solidFill>
                  <a:srgbClr val="FFFF00"/>
                </a:solidFill>
                <a:effectLst>
                  <a:outerShdw blurRad="12700" dist="50800" dir="2700000" algn="tl" rotWithShape="0">
                    <a:schemeClr val="tx1"/>
                  </a:outerShdw>
                </a:effectLst>
              </a:rPr>
              <a:t>Biblesoft</a:t>
            </a:r>
            <a:r>
              <a:rPr lang="en-US" sz="3200" b="1" dirty="0">
                <a:ln w="19050">
                  <a:solidFill>
                    <a:srgbClr val="002060"/>
                  </a:solidFill>
                  <a:prstDash val="solid"/>
                </a:ln>
                <a:solidFill>
                  <a:srgbClr val="FFFF00"/>
                </a:solidFill>
                <a:effectLst>
                  <a:outerShdw blurRad="12700" dist="50800" dir="2700000" algn="tl" rotWithShape="0">
                    <a:schemeClr val="tx1"/>
                  </a:outerShdw>
                </a:effectLst>
              </a:rPr>
              <a:t>)</a:t>
            </a: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442000623"/>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2923877"/>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worlds best wisdom says it is through the accumulation of wealth, power, and control that humans beings become great.</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56949" y="4368320"/>
            <a:ext cx="9030103" cy="2215991"/>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This is not to be so! They will be humbled and brought low when the true source of greatness appears. </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13934160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4939814"/>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“Enter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into the rock, and hide in the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dust,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f</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rom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terror of the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glory of His majesty. The lofty looks of man shall be humbled, the haughtiness of men shall be bowed down, and the L</a:t>
            </a:r>
            <a:r>
              <a:rPr lang="en-US" sz="42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alone shall be exalted in that day</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(2:10)</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1672248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do not forgive them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(2:9b)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93903" y="2942775"/>
            <a:ext cx="8836199" cy="892552"/>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The Problem with Sin</a:t>
            </a:r>
          </a:p>
        </p:txBody>
      </p:sp>
      <p:sp>
        <p:nvSpPr>
          <p:cNvPr id="13" name="Rectangle 12"/>
          <p:cNvSpPr/>
          <p:nvPr/>
        </p:nvSpPr>
        <p:spPr>
          <a:xfrm>
            <a:off x="193903" y="4029269"/>
            <a:ext cx="8836199" cy="1692771"/>
          </a:xfrm>
          <a:prstGeom prst="rect">
            <a:avLst/>
          </a:prstGeom>
          <a:noFill/>
          <a:effectLst>
            <a:softEdge rad="127000"/>
          </a:effectLst>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does God forgive sin and not violate His justice?</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3854894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7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349698"/>
            <a:ext cx="7432844" cy="2123658"/>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Trusting in Mankind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2:6 - 22</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62754" y="3723858"/>
            <a:ext cx="9143999"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Mankind is</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High, but Low</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2:12-17</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05206143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413606" y="1291590"/>
            <a:ext cx="8316789" cy="2585323"/>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705432" y="3814757"/>
            <a:ext cx="773313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34FEF8"/>
                </a:solidFill>
                <a:effectLst>
                  <a:outerShdw blurRad="12700" dist="50800" dir="2700000" algn="tl" rotWithShape="0">
                    <a:schemeClr val="tx1"/>
                  </a:outerShdw>
                </a:effectLst>
              </a:rPr>
              <a:t>A Call to Servanthood</a:t>
            </a:r>
            <a:endParaRPr lang="en-US" sz="6600" b="1" dirty="0">
              <a:ln w="19050">
                <a:solidFill>
                  <a:srgbClr val="002060"/>
                </a:solidFill>
                <a:prstDash val="solid"/>
              </a:ln>
              <a:solidFill>
                <a:srgbClr val="34FEF8"/>
              </a:solidFill>
              <a:effectLst>
                <a:outerShdw blurRad="12700" dist="50800" dir="2700000" algn="tl" rotWithShape="0">
                  <a:schemeClr val="tx1"/>
                </a:outerShdw>
              </a:effectLst>
            </a:endParaRPr>
          </a:p>
        </p:txBody>
      </p:sp>
      <p:sp>
        <p:nvSpPr>
          <p:cNvPr id="13" name="Rectangle 12"/>
          <p:cNvSpPr/>
          <p:nvPr/>
        </p:nvSpPr>
        <p:spPr>
          <a:xfrm>
            <a:off x="381000" y="4991329"/>
            <a:ext cx="8553087" cy="1754326"/>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does sinful Israel become servant Israel?</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319293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5"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day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hosts </a:t>
            </a:r>
          </a:p>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shall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come upon everything proud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lofty, upon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everything lifted up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be brought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low”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(2:12)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62996492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day of the L</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ORD</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of hosts </a:t>
            </a:r>
          </a:p>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shall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come upon everything proud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lofty, upon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everything lifted up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be brought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low”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(2:12)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66450638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“Upon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cedars</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Lebanon that are high and lifted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up,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upon all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oaks</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Bashan; Upon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high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mountains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upon all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hills</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that are lifted up</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(2:13-14)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77378242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“Upon every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high tower</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upon every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fortified wall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Upon all the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ships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of </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Tarshish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upon all the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beautiful sloops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(2:15-16)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8934250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loftiness of man shall be bowed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down,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haughtiness of men shall be brought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low; 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alone will be exalted in that day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(2:17)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0477790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349698"/>
            <a:ext cx="7432844" cy="2123658"/>
          </a:xfrm>
          <a:prstGeom prst="rect">
            <a:avLst/>
          </a:prstGeom>
          <a:noFill/>
        </p:spPr>
        <p:txBody>
          <a:bodyPr wrap="square" lIns="91440" tIns="45720" rIns="91440" bIns="45720">
            <a:spAutoFit/>
          </a:bodyPr>
          <a:lstStyle/>
          <a:p>
            <a:pPr algn="ctr"/>
            <a:r>
              <a:rPr lang="en-US" sz="6600" b="1" smtClean="0">
                <a:ln w="19050">
                  <a:solidFill>
                    <a:srgbClr val="002060"/>
                  </a:solidFill>
                  <a:prstDash val="solid"/>
                </a:ln>
                <a:solidFill>
                  <a:schemeClr val="bg1"/>
                </a:solidFill>
                <a:effectLst>
                  <a:outerShdw blurRad="12700" dist="50800" dir="2700000" algn="tl" rotWithShape="0">
                    <a:schemeClr val="tx1"/>
                  </a:outerShdw>
                </a:effectLst>
              </a:rPr>
              <a:t>Trusting in Mankind</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a:t>
            </a:r>
            <a:r>
              <a:rPr lang="en-US" sz="6600" b="1" smtClean="0">
                <a:ln w="19050">
                  <a:solidFill>
                    <a:srgbClr val="002060"/>
                  </a:solidFill>
                  <a:prstDash val="solid"/>
                </a:ln>
                <a:solidFill>
                  <a:srgbClr val="FFFF00"/>
                </a:solidFill>
                <a:effectLst>
                  <a:outerShdw blurRad="12700" dist="50800" dir="2700000" algn="tl" rotWithShape="0">
                    <a:schemeClr val="tx1"/>
                  </a:outerShdw>
                </a:effectLst>
              </a:rPr>
              <a:t>- 22</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62754" y="3723858"/>
            <a:ext cx="9143999"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Mankind is</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Reduced to Caves</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2:18-22</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1949868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220632"/>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idols He shall utterly abolish.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go into the holes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rocks,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into the caves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earth, from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terror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glory of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majesty, when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 arises to shake the earth mightily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(2:18-19)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06787785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kings of the earth, the great men, the rich men, the commanders, the mighty men, every slave and every free man, hid themselves in the caves and in the rocks of the mountains</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and said to the mountains and rocks,…”</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039985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4339650"/>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“Fall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on us and hide us from the face of Him who sits on the throne and from the wrath of the Lamb!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great day of His wrath has come, and who is able to stand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(Rev. 6:15-16)</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8388590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1623" y="1060466"/>
            <a:ext cx="8840755" cy="5909310"/>
          </a:xfrm>
          <a:prstGeom prst="rect">
            <a:avLst/>
          </a:prstGeom>
          <a:noFill/>
          <a:effectLst>
            <a:softEdge rad="127000"/>
          </a:effectLst>
        </p:spPr>
        <p:txBody>
          <a:bodyPr wrap="square" lIns="91440" tIns="45720" rIns="91440" bIns="45720">
            <a:spAutoFit/>
          </a:bodyPr>
          <a:lstStyle/>
          <a:p>
            <a:pPr algn="just"/>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that day a man will cast away his idols of silver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his idols of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gold, which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they made, each for himself to worship, t</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o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moles and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bats. To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go into the clefts of the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rocks, and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into the crags of the rugged rocks, from the terror of the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3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glory of His majesty, when He arises to shake the earth mightily.”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(2:20-21)</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30194384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Problem</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What Israel Is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What Israel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W</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ill Be </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 – 4:6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657114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1623" y="1060466"/>
            <a:ext cx="8840755"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“Your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riches are corrupted, and your garments are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moth-eaten. Your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gold and silver are corroded,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your riches will poison you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and will eat your flesh like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fire (nuclear contamination). This will cause you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have heaped up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all treasure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in the last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days</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James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5:2-3)</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27352791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2215991"/>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“Sever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yourselves from such a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man, whose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breath is in his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nostrils; 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of what account is he</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(2:22)</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399" y="3756661"/>
            <a:ext cx="3760611" cy="2476500"/>
          </a:xfrm>
          <a:prstGeom prst="rect">
            <a:avLst/>
          </a:prstGeom>
          <a:effectLst>
            <a:softEdge rad="63500"/>
          </a:effectLst>
        </p:spPr>
      </p:pic>
    </p:spTree>
    <p:extLst>
      <p:ext uri="{BB962C8B-B14F-4D97-AF65-F5344CB8AC3E}">
        <p14:creationId xmlns:p14="http://schemas.microsoft.com/office/powerpoint/2010/main" val="419509053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Can church age believers possess idols?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504825" y="3430432"/>
            <a:ext cx="8134350" cy="2585323"/>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Can church age believers have other gods other than the LORD?</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7044958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35"/>
            <a:ext cx="8836199" cy="144655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“Little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children,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keep yourselves from idols</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Amen</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1 John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5:21)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49327" y="2630150"/>
            <a:ext cx="8836199" cy="144655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“Therefore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my beloved,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flee from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idolatry</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1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Cor. 10:14)</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49326" y="4165565"/>
            <a:ext cx="8836199" cy="144655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Idolatry</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is one of the works of the flesh.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(Gal. 5:20)</a:t>
            </a:r>
          </a:p>
        </p:txBody>
      </p:sp>
      <p:sp>
        <p:nvSpPr>
          <p:cNvPr id="13" name="Rectangle 12"/>
          <p:cNvSpPr/>
          <p:nvPr/>
        </p:nvSpPr>
        <p:spPr>
          <a:xfrm>
            <a:off x="149325" y="5783759"/>
            <a:ext cx="8836199" cy="769441"/>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“covetousness is idolatry.”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(Col 3:5-6)</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548563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Can church age believers forsake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671513" y="3430432"/>
            <a:ext cx="7800975"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Can church age believers be forsaken by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114010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“If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we are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faithless, 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remains faithful;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cannot deny Himself</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 Tim.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2:13</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695545" y="3908524"/>
            <a:ext cx="5752911"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No believer is eternally forsaken </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3603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just shall live by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faith;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if anyone draws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back, My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soul has no pleasure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him.’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we are not of those who draw back to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perdition,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but of those who believe to the saving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soul.”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(Heb. 10:38-39)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6013816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57554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if we sin willfully after we have received the knowledge of the truth, there no longer remains a sacrifice for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sins, but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 certain fearful expectation of judgment, and fiery indignation which will devour the adversaries</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(Heb. 10:26-27)</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695857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2923877"/>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again,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will judge His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people.’ It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is a fearful thing to fall into the hands of the living God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(Heb. 10:30-31)</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9091477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Problem</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Sinful Israel</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Servant Israel</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 – 4:6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27278751"/>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220632"/>
            <a:ext cx="8836199" cy="2923877"/>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if we died with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Him, we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shall also live with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Him. If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endure, we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shall also reign with Him</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2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Tim. 2:11-12)</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“forsaken”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690971" y="4346674"/>
            <a:ext cx="575291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Greatness Awaits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74211273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75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Solution</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Trusting the Lord</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Trusting the Nations</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Chs. 7 - 39</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0211905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145" y="2674178"/>
            <a:ext cx="3186158" cy="341632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Destiny of the House of Jacob</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2:1-5</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367211" y="2986841"/>
            <a:ext cx="2754317"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Israel Restored</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3310970" y="2663695"/>
            <a:ext cx="3056241" cy="341632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House of Jacob Forsaken</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2:6 – 4:1</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7013" y="1094735"/>
            <a:ext cx="3125298" cy="1472797"/>
          </a:xfrm>
          <a:prstGeom prst="rect">
            <a:avLst/>
          </a:prstGeom>
        </p:spPr>
      </p:pic>
      <p:cxnSp>
        <p:nvCxnSpPr>
          <p:cNvPr id="3" name="Straight Connector 2"/>
          <p:cNvCxnSpPr/>
          <p:nvPr/>
        </p:nvCxnSpPr>
        <p:spPr>
          <a:xfrm>
            <a:off x="3243532" y="2898475"/>
            <a:ext cx="0" cy="290710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7211" y="2898475"/>
            <a:ext cx="0" cy="29071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30158" y="5942993"/>
            <a:ext cx="1419007"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6" name="Rectangle 15"/>
          <p:cNvSpPr/>
          <p:nvPr/>
        </p:nvSpPr>
        <p:spPr>
          <a:xfrm>
            <a:off x="6501168" y="5837620"/>
            <a:ext cx="267382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“will be”</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160991" y="5934670"/>
            <a:ext cx="267382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“will be”</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700045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ppt_x"/>
                                          </p:val>
                                        </p:tav>
                                        <p:tav tm="100000">
                                          <p:val>
                                            <p:strVal val="#ppt_x"/>
                                          </p:val>
                                        </p:tav>
                                      </p:tavLst>
                                    </p:anim>
                                    <p:anim calcmode="lin" valueType="num">
                                      <p:cBhvr additive="base">
                                        <p:cTn id="27" dur="75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750"/>
                            </p:stCondLst>
                            <p:childTnLst>
                              <p:par>
                                <p:cTn id="29" presetID="22" presetClass="entr" presetSubtype="8" fill="hold" grpId="0" nodeType="after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P spid="15" grpId="0"/>
      <p:bldP spid="16" grpId="0"/>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30459</TotalTime>
  <Words>4475</Words>
  <Application>Microsoft Office PowerPoint</Application>
  <PresentationFormat>On-screen Show (4:3)</PresentationFormat>
  <Paragraphs>275</Paragraphs>
  <Slides>70</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400</cp:revision>
  <dcterms:created xsi:type="dcterms:W3CDTF">2013-09-19T14:32:29Z</dcterms:created>
  <dcterms:modified xsi:type="dcterms:W3CDTF">2020-06-16T21:34:43Z</dcterms:modified>
</cp:coreProperties>
</file>